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sldIdLst>
    <p:sldId id="256" r:id="rId5"/>
    <p:sldId id="305" r:id="rId6"/>
    <p:sldId id="306" r:id="rId7"/>
    <p:sldId id="286" r:id="rId8"/>
    <p:sldId id="287" r:id="rId9"/>
    <p:sldId id="289" r:id="rId10"/>
    <p:sldId id="308" r:id="rId11"/>
    <p:sldId id="309" r:id="rId12"/>
    <p:sldId id="293" r:id="rId13"/>
    <p:sldId id="302" r:id="rId14"/>
    <p:sldId id="303" r:id="rId15"/>
    <p:sldId id="295" r:id="rId16"/>
    <p:sldId id="299" r:id="rId17"/>
    <p:sldId id="297" r:id="rId18"/>
    <p:sldId id="298" r:id="rId19"/>
    <p:sldId id="310" r:id="rId20"/>
    <p:sldId id="300" r:id="rId21"/>
    <p:sldId id="307" r:id="rId22"/>
    <p:sldId id="301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889"/>
    <a:srgbClr val="339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81" d="100"/>
          <a:sy n="81" d="100"/>
        </p:scale>
        <p:origin x="552" y="7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29F50-03F6-44FC-8BA9-E03A76C4C443}" type="datetimeFigureOut">
              <a:rPr lang="en-AU" smtClean="0"/>
              <a:t>19/02/2023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6D5B3-8F01-4B5E-81F7-7849DAFA6E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067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1983-B736-6DF7-9AF9-0F6DE83C3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914E8-C396-6766-1082-E7CC6D0B3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77A20-3685-11E6-5D7F-321752E5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EE613-1412-47C5-BBA7-4962A82ADF4D}" type="datetime1">
              <a:rPr lang="en-AU" smtClean="0"/>
              <a:t>19/02/2023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9FA8-39DE-C4FA-F9F6-7718BBC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16BC-5BE2-7A49-E9A3-5F90129B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33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DBB6-699F-A9E7-CE19-EBF20455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969EF-6CA3-1A50-65F2-985B90714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F994-1787-D41B-AED9-359A16D1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A03-C9AF-4EE0-8806-3CFC86E33A3B}" type="datetime1">
              <a:rPr lang="en-AU" smtClean="0"/>
              <a:t>19/02/2023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C17E6-00AC-2FF9-A451-6D3730FD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8A1B2-4C74-9F07-7446-DA44C469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640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ACF1F-2206-438B-635D-7ADA50135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D1EFF-3DCA-4F0F-D238-82431EAE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2E24B-0F8D-08B1-1CD5-3092FCDF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9341F-C6C8-450F-8F9B-8FE49F802962}" type="datetime1">
              <a:rPr lang="en-AU" smtClean="0"/>
              <a:t>19/02/2023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E4E3-DAC0-F93A-1528-BDE83A58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EABE6-CC6B-D174-6F70-C1AAF577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48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E0B5-1C7E-D4B2-72BE-097F607A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hnschrift SemiBold 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C9C9-7EB9-EFF3-E4F0-33DF6D91D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709573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782B1-CF7C-374D-3714-012CDA8EC8C0}"/>
              </a:ext>
            </a:extLst>
          </p:cNvPr>
          <p:cNvSpPr/>
          <p:nvPr userDrawn="1"/>
        </p:nvSpPr>
        <p:spPr>
          <a:xfrm rot="10800000">
            <a:off x="0" y="6362561"/>
            <a:ext cx="12192000" cy="504614"/>
          </a:xfrm>
          <a:prstGeom prst="rect">
            <a:avLst/>
          </a:prstGeom>
          <a:gradFill flip="none" rotWithShape="1">
            <a:gsLst>
              <a:gs pos="0">
                <a:srgbClr val="3398BD"/>
              </a:gs>
              <a:gs pos="99000">
                <a:srgbClr val="154889"/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15488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6" descr="Curtin University | Study Options">
            <a:extLst>
              <a:ext uri="{FF2B5EF4-FFF2-40B4-BE49-F238E27FC236}">
                <a16:creationId xmlns:a16="http://schemas.microsoft.com/office/drawing/2014/main" id="{0B80173C-1CCA-79D9-B5A0-3C1DFE51C2D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78698" b="33449"/>
          <a:stretch/>
        </p:blipFill>
        <p:spPr bwMode="auto">
          <a:xfrm>
            <a:off x="11698824" y="6362561"/>
            <a:ext cx="493176" cy="5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4FCD51C6-C1E3-5D12-6043-536E4368EF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7" b="-94"/>
          <a:stretch/>
        </p:blipFill>
        <p:spPr>
          <a:xfrm>
            <a:off x="838197" y="1405523"/>
            <a:ext cx="10515599" cy="45719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9D13336-22B8-78EF-5F15-3AACDF852EB0}"/>
              </a:ext>
            </a:extLst>
          </p:cNvPr>
          <p:cNvSpPr txBox="1">
            <a:spLocks/>
          </p:cNvSpPr>
          <p:nvPr userDrawn="1"/>
        </p:nvSpPr>
        <p:spPr>
          <a:xfrm>
            <a:off x="8955623" y="64277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A2928-7653-4FE8-93EB-ADB00817A275}" type="slidenum">
              <a:rPr lang="en-AU" sz="2000" smtClean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pPr/>
              <a:t>‹#›</a:t>
            </a:fld>
            <a:endParaRPr lang="en-AU" sz="2000" dirty="0">
              <a:solidFill>
                <a:schemeClr val="bg1">
                  <a:lumMod val="85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6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F067-D210-17F2-8855-BE9CF376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7A7DA-9B33-183C-680B-F78601F82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1975A-4674-C4FD-5D7A-F7BF29AD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B55F-618F-4DBB-B638-C6DEC5F1B9F6}" type="datetime1">
              <a:rPr lang="en-AU" smtClean="0"/>
              <a:t>19/02/2023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6568-0853-2267-A4E8-6FA0B788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17F63-3DED-75DB-107D-D05480D7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645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79D3-9084-A2D4-6917-477D4C44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4BD3-B4B3-58B3-31CA-87F786CA6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DD0BC-A4B4-CD86-99F5-BF1A343C0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7299E-8C86-9C61-261D-C82A07DC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3A279-8516-4D5C-A33A-9B343BFB4215}" type="datetime1">
              <a:rPr lang="en-AU" smtClean="0"/>
              <a:t>19/02/2023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128E5-BE56-13E3-0588-D31F4AE3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80973-6A0B-7AD4-402C-72EAF9DB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61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FE-2CF9-1936-D138-104A65B7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77483-8A9D-F804-51FF-BEA68FC9F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52B1-C17F-6AA0-6802-42763C32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AB7CC-C10B-7203-D0E2-A0A8C9F0E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4F15BE-CFD4-2C0C-2D85-89115398A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82EF6-29FC-960B-B4CC-43BEAE67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617C-F6FD-4C20-9E17-746D121416CB}" type="datetime1">
              <a:rPr lang="en-AU" smtClean="0"/>
              <a:t>19/02/2023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724C1-64A1-0130-B853-1B633CF1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D6AC6-36F3-0175-731E-60A13212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47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5D9-AA44-073C-A4CF-50D0B399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4BA66-1757-5415-B018-B7CF0513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C877-F70C-4B5C-9F20-2017DC2F662A}" type="datetime1">
              <a:rPr lang="en-AU" smtClean="0"/>
              <a:t>19/02/2023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0D480-3891-3E61-F445-26AC350B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D12BB-7B2D-178B-E0C2-58A6653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07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95EBE-A2F3-9C7D-F210-5D055E8D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5D4-5F7F-485D-82A8-12C7157EB9E3}" type="datetime1">
              <a:rPr lang="en-AU" smtClean="0"/>
              <a:t>19/02/2023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D7E64-DA6B-45EC-8F75-FCBA20F8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60506-179A-2B45-31F2-84D357E1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13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3ABD-4118-F032-D4E6-5CB07ED0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8D77-AA24-FC39-A9FE-AC39E1A3A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8BC23-5FCD-436F-6668-B4AB743CD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D18C9-CB5D-4232-FF80-9DABB251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0E722-D917-45D7-86FE-06145A096A9E}" type="datetime1">
              <a:rPr lang="en-AU" smtClean="0"/>
              <a:t>19/02/2023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BF85-95B6-7CD2-00E3-E9C66B13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2E12-E8EE-A667-CA1C-A90817B9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9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A73F-E435-9C4F-793D-3B66F690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A6B6E-C20F-D25A-34F0-0725F2A5F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00DA2-8B97-A554-1E12-15907EADA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44CD2-1BF3-1D61-DD4B-822E52B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C6A6-7447-4718-B16C-D1F2CFF1DCF7}" type="datetime1">
              <a:rPr lang="en-AU" smtClean="0"/>
              <a:t>19/02/2023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3FCF9-8C45-0D24-301B-B62401D4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13C21-BC0C-0AD4-B6FF-C2126148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09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2E426-E63E-17E2-ABBD-FC942B9C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C23E3-F2DB-1282-6CDB-D055D88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49F6-35FD-26EC-1B06-12B4F0C03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5B9B0-5857-44CB-837C-0B6F19324745}" type="datetime1">
              <a:rPr lang="en-AU" smtClean="0"/>
              <a:t>19/02/2023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86DF7-4D82-D6AB-4C59-9C06D9424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B3C6-10D8-2B18-1890-775B0FD37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A2928-7653-4FE8-93EB-ADB00817A2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7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jade.net/pediatric-lupus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5.jp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yebulletin.com/color-of-your-sclera-is-a-cue-for-your-health-attractiveness-and-age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reviewofoptometry.com/article/yellow-proceed-with-cau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FFFDDA0E-36F5-5869-CF6B-62BF7FE9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84"/>
            <a:ext cx="12192000" cy="39056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1FCDF9-A638-E20C-CEE9-861CD6B8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89" y="5487273"/>
            <a:ext cx="1000812" cy="109315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524D33-C556-9788-59C1-14DE931B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86" y="5536135"/>
            <a:ext cx="1707180" cy="106418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5DEB569-3F27-682E-1015-1F9104CC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36" y="5433694"/>
            <a:ext cx="1707180" cy="116190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36EFC2-995C-CDE1-57F4-216A21E5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26"/>
          <a:stretch/>
        </p:blipFill>
        <p:spPr>
          <a:xfrm>
            <a:off x="9248601" y="5680773"/>
            <a:ext cx="1707180" cy="899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D2DAE-610B-E46D-2BF4-6FDA1E0E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tin University | Study Options">
            <a:extLst>
              <a:ext uri="{FF2B5EF4-FFF2-40B4-BE49-F238E27FC236}">
                <a16:creationId xmlns:a16="http://schemas.microsoft.com/office/drawing/2014/main" id="{8132E3BE-6F89-68C0-3184-15E31913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8039" b="33534"/>
          <a:stretch/>
        </p:blipFill>
        <p:spPr bwMode="auto">
          <a:xfrm>
            <a:off x="7892716" y="330792"/>
            <a:ext cx="4028126" cy="7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EE5E5-8218-B215-F914-637E3350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288"/>
            <a:ext cx="9144000" cy="2387600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Texture-Patch based evaluation of skin and eye surfaces from 3D facial Images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F7C3B98-0692-D87E-AB6D-4715B47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5888"/>
            <a:ext cx="9144000" cy="1655762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Dev Patel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9B55A-4F5B-4A7D-9A07-C4F36388A80E}"/>
              </a:ext>
            </a:extLst>
          </p:cNvPr>
          <p:cNvSpPr txBox="1"/>
          <p:nvPr/>
        </p:nvSpPr>
        <p:spPr>
          <a:xfrm>
            <a:off x="10310547" y="-9740"/>
            <a:ext cx="188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CIRB 2021/2419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22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7AC2-F27C-A57E-D7C8-4AD6A231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Classification of Typical and Atypical Sclera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301B-CFCD-2D76-AE9F-09811869C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709573"/>
            <a:ext cx="6791511" cy="435133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K Nearest Neighbour Algorithm</a:t>
            </a:r>
          </a:p>
          <a:p>
            <a:pPr lvl="1"/>
            <a:r>
              <a:rPr lang="en-AU" dirty="0"/>
              <a:t>Selects K number of nearest number of neighbours </a:t>
            </a:r>
          </a:p>
          <a:p>
            <a:pPr lvl="1"/>
            <a:r>
              <a:rPr lang="en-AU" dirty="0"/>
              <a:t>Puts the new sample with the classes that has majority of neighbours</a:t>
            </a:r>
          </a:p>
          <a:p>
            <a:pPr lvl="1"/>
            <a:r>
              <a:rPr lang="en-AU" dirty="0"/>
              <a:t>Note: Choose an odd number of K value </a:t>
            </a:r>
          </a:p>
          <a:p>
            <a:r>
              <a:rPr lang="en-AU" dirty="0"/>
              <a:t>Histogram of RGB channels are fed to Train and Test </a:t>
            </a:r>
          </a:p>
          <a:p>
            <a:r>
              <a:rPr lang="en-AU" dirty="0"/>
              <a:t>Train:</a:t>
            </a:r>
          </a:p>
          <a:p>
            <a:pPr lvl="1"/>
            <a:r>
              <a:rPr lang="en-AU" dirty="0"/>
              <a:t>80% of each class </a:t>
            </a:r>
          </a:p>
          <a:p>
            <a:pPr lvl="1"/>
            <a:r>
              <a:rPr lang="en-AU" dirty="0"/>
              <a:t>Augmented data samples for Osteogenesis Imperfecta and Jaundice</a:t>
            </a:r>
          </a:p>
          <a:p>
            <a:r>
              <a:rPr lang="en-AU" dirty="0"/>
              <a:t>Test:</a:t>
            </a:r>
          </a:p>
          <a:p>
            <a:pPr lvl="1"/>
            <a:r>
              <a:rPr lang="en-AU" dirty="0"/>
              <a:t>20% of each class 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2050" name="Picture 2" descr="ML from Scratch: K-Nearest Neighbors Classifier | by Aman Sharma | Towards  Data Science">
            <a:extLst>
              <a:ext uri="{FF2B5EF4-FFF2-40B4-BE49-F238E27FC236}">
                <a16:creationId xmlns:a16="http://schemas.microsoft.com/office/drawing/2014/main" id="{92EACB98-8057-7D52-FF88-DF997E13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07" y="2255277"/>
            <a:ext cx="3725525" cy="32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1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066-BE58-8FA7-A165-5D215415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07CD1D-4976-6921-4733-D4437195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332" y="1690688"/>
            <a:ext cx="8332541" cy="44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3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066-BE58-8FA7-A165-5D215415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B0D8D-0489-EA96-08E0-D136FBEC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17" y="1532076"/>
            <a:ext cx="7837766" cy="47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D49E-A707-40FB-32E6-CB5B10C9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31E0-D23F-D849-1572-8377908E6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1709573"/>
            <a:ext cx="4275455" cy="4351338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Train: 450 images </a:t>
            </a:r>
          </a:p>
          <a:p>
            <a:r>
              <a:rPr lang="en-AU" dirty="0"/>
              <a:t>Test: 74 images </a:t>
            </a:r>
          </a:p>
          <a:p>
            <a:r>
              <a:rPr lang="en-AU" dirty="0"/>
              <a:t>10 Fold Cross Validation</a:t>
            </a:r>
          </a:p>
          <a:p>
            <a:r>
              <a:rPr lang="en-AU" dirty="0"/>
              <a:t>Accuracy: </a:t>
            </a:r>
          </a:p>
          <a:p>
            <a:pPr lvl="1"/>
            <a:r>
              <a:rPr lang="en-AU" dirty="0"/>
              <a:t>Train: 98%</a:t>
            </a:r>
          </a:p>
          <a:p>
            <a:pPr lvl="1"/>
            <a:r>
              <a:rPr lang="en-AU" dirty="0"/>
              <a:t>Test: 100%</a:t>
            </a:r>
          </a:p>
          <a:p>
            <a:r>
              <a:rPr lang="en-AU" dirty="0"/>
              <a:t>Optimal Number for K = 5 </a:t>
            </a:r>
          </a:p>
          <a:p>
            <a:r>
              <a:rPr lang="en-AU" dirty="0"/>
              <a:t>Precision: 1 </a:t>
            </a:r>
          </a:p>
          <a:p>
            <a:r>
              <a:rPr lang="en-AU" dirty="0"/>
              <a:t>Recall: 1</a:t>
            </a:r>
          </a:p>
          <a:p>
            <a:r>
              <a:rPr lang="en-AU" dirty="0"/>
              <a:t>F1: 1 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43FEF-A655-33F7-16A6-32458F5C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51" y="1709573"/>
            <a:ext cx="60479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912F-7144-FCA1-EBBF-89222243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Skin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0133-8415-DC8E-B762-4146ABDA9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0596"/>
            <a:ext cx="6627833" cy="4351338"/>
          </a:xfrm>
        </p:spPr>
        <p:txBody>
          <a:bodyPr/>
          <a:lstStyle/>
          <a:p>
            <a:r>
              <a:rPr lang="en-AU" dirty="0"/>
              <a:t>Similar Process </a:t>
            </a:r>
          </a:p>
          <a:p>
            <a:r>
              <a:rPr lang="en-AU" dirty="0"/>
              <a:t>Different Dataset and Annotation Required </a:t>
            </a:r>
          </a:p>
          <a:p>
            <a:r>
              <a:rPr lang="en-AU" dirty="0"/>
              <a:t>Can also use other algorithms such as Support Vector Machine or Random Forest </a:t>
            </a:r>
          </a:p>
          <a:p>
            <a:pPr lvl="1"/>
            <a:r>
              <a:rPr lang="en-AU" dirty="0"/>
              <a:t>Consider explainability and accuracy</a:t>
            </a:r>
          </a:p>
        </p:txBody>
      </p:sp>
      <p:pic>
        <p:nvPicPr>
          <p:cNvPr id="4" name="Picture 2" descr="Erythematous lesions on baby's face | MDedge Family Medicine">
            <a:extLst>
              <a:ext uri="{FF2B5EF4-FFF2-40B4-BE49-F238E27FC236}">
                <a16:creationId xmlns:a16="http://schemas.microsoft.com/office/drawing/2014/main" id="{51F7CEE4-4E39-9B45-C4BB-A0AEC2D3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25" y="1761122"/>
            <a:ext cx="2588247" cy="34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255A6-6427-815E-9A5A-305213FF6E9D}"/>
              </a:ext>
            </a:extLst>
          </p:cNvPr>
          <p:cNvSpPr txBox="1"/>
          <p:nvPr/>
        </p:nvSpPr>
        <p:spPr>
          <a:xfrm>
            <a:off x="8707225" y="5433848"/>
            <a:ext cx="196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Credit: </a:t>
            </a:r>
            <a:r>
              <a:rPr lang="en-AU" dirty="0">
                <a:hlinkClick r:id="rId3"/>
              </a:rPr>
              <a:t>Health Jade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407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35ED-9B08-2B2C-6783-3DA89CB4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Bahnschrift SemiBold Condensed" panose="020B0502040204020203" pitchFamily="34" charset="0"/>
              </a:rPr>
              <a:t>Further Consideration 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A35C-8D5E-2078-9B48-42DA108AC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Implementing Attention </a:t>
            </a:r>
            <a:r>
              <a:rPr lang="en-AU" dirty="0" err="1"/>
              <a:t>UNet</a:t>
            </a:r>
            <a:r>
              <a:rPr lang="en-AU" dirty="0"/>
              <a:t> model to improve mask accuracy</a:t>
            </a:r>
          </a:p>
          <a:p>
            <a:r>
              <a:rPr lang="en-AU" dirty="0"/>
              <a:t>Recruiting more patient who are affiliated with rare diseases </a:t>
            </a:r>
          </a:p>
          <a:p>
            <a:r>
              <a:rPr lang="en-AU" dirty="0"/>
              <a:t>Explore different severity levels of rare diseases </a:t>
            </a:r>
          </a:p>
          <a:p>
            <a:r>
              <a:rPr lang="en-AU" dirty="0"/>
              <a:t>Different Dataset and Annotation required </a:t>
            </a:r>
          </a:p>
          <a:p>
            <a:r>
              <a:rPr lang="en-AU" dirty="0"/>
              <a:t>Investigate the impact of image quality on diagnosis </a:t>
            </a:r>
          </a:p>
          <a:p>
            <a:r>
              <a:rPr lang="en-AU" dirty="0"/>
              <a:t>Look at HSV colour space </a:t>
            </a:r>
          </a:p>
          <a:p>
            <a:pPr marL="0" indent="0">
              <a:buNone/>
            </a:pPr>
            <a:endParaRPr lang="en-AU" b="1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71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D1AA-668C-04EB-0443-01515D46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4654-5D4B-EC76-434C-CC4BB806C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Introduced a novel deep learning framework</a:t>
            </a:r>
          </a:p>
          <a:p>
            <a:r>
              <a:rPr lang="en-AU" dirty="0"/>
              <a:t>That can predict OI and Jaundice </a:t>
            </a:r>
          </a:p>
          <a:p>
            <a:r>
              <a:rPr lang="en-AU" dirty="0"/>
              <a:t>Can be extended for numerous other conditions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686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FFFDDA0E-36F5-5869-CF6B-62BF7FE9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288"/>
            <a:ext cx="12192000" cy="39056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1FCDF9-A638-E20C-CEE9-861CD6B8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89" y="5487273"/>
            <a:ext cx="1000812" cy="109315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524D33-C556-9788-59C1-14DE931B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86" y="5536135"/>
            <a:ext cx="1707180" cy="106418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5DEB569-3F27-682E-1015-1F9104CC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36" y="5433694"/>
            <a:ext cx="1707180" cy="116190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36EFC2-995C-CDE1-57F4-216A21E5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26"/>
          <a:stretch/>
        </p:blipFill>
        <p:spPr>
          <a:xfrm>
            <a:off x="9248601" y="5680773"/>
            <a:ext cx="1707180" cy="899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D2DAE-610B-E46D-2BF4-6FDA1E0E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tin University | Study Options">
            <a:extLst>
              <a:ext uri="{FF2B5EF4-FFF2-40B4-BE49-F238E27FC236}">
                <a16:creationId xmlns:a16="http://schemas.microsoft.com/office/drawing/2014/main" id="{8132E3BE-6F89-68C0-3184-15E31913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8039" b="33534"/>
          <a:stretch/>
        </p:blipFill>
        <p:spPr bwMode="auto">
          <a:xfrm>
            <a:off x="7892716" y="330792"/>
            <a:ext cx="4028126" cy="7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EE5E5-8218-B215-F914-637E3350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49" y="1051732"/>
            <a:ext cx="11133551" cy="1288538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Code and Documentation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F7C3B98-0692-D87E-AB6D-4715B47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0508" y="2462490"/>
            <a:ext cx="7160333" cy="2216626"/>
          </a:xfrm>
        </p:spPr>
        <p:txBody>
          <a:bodyPr numCol="1"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</a:rPr>
              <a:t>Open Source – Available on GitHub </a:t>
            </a:r>
            <a:endParaRPr lang="en-AU" sz="16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AU" sz="16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AU" sz="16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AU" sz="1600" dirty="0">
              <a:solidFill>
                <a:schemeClr val="bg1"/>
              </a:solidFill>
            </a:endParaRPr>
          </a:p>
          <a:p>
            <a:pPr algn="l"/>
            <a:endParaRPr lang="en-AU" sz="16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1600" dirty="0">
                <a:solidFill>
                  <a:schemeClr val="bg1"/>
                </a:solidFill>
              </a:rPr>
              <a:t>Documentation – Available through Read The Docs </a:t>
            </a:r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B8922-0149-AC2C-E175-9101E4A11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53" y="2039427"/>
            <a:ext cx="2655347" cy="2655347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4B34723-B9FD-CC1E-4FF1-B802CCE55011}"/>
              </a:ext>
            </a:extLst>
          </p:cNvPr>
          <p:cNvSpPr txBox="1">
            <a:spLocks/>
          </p:cNvSpPr>
          <p:nvPr/>
        </p:nvSpPr>
        <p:spPr>
          <a:xfrm>
            <a:off x="8329903" y="2462488"/>
            <a:ext cx="3260544" cy="22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800" dirty="0">
              <a:solidFill>
                <a:schemeClr val="bg1"/>
              </a:solidFill>
            </a:endParaRPr>
          </a:p>
          <a:p>
            <a:pPr algn="l"/>
            <a:endParaRPr lang="en-AU" sz="18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49AD-B086-3512-600E-C505B43B85BE}"/>
              </a:ext>
            </a:extLst>
          </p:cNvPr>
          <p:cNvSpPr txBox="1">
            <a:spLocks/>
          </p:cNvSpPr>
          <p:nvPr/>
        </p:nvSpPr>
        <p:spPr>
          <a:xfrm>
            <a:off x="4802940" y="4630271"/>
            <a:ext cx="6511608" cy="44666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91CD05B-990E-438F-8CA1-6D02E993A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2300" y="3144082"/>
            <a:ext cx="1443222" cy="7216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E363324-C8EB-1895-6AD9-1B98C56E94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17395" y="3075551"/>
            <a:ext cx="1168761" cy="63290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833E6A7-2278-E2D6-07FB-0653ED617E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2409" y="2884344"/>
            <a:ext cx="879668" cy="11639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2AD2115-FBC9-05E7-FE06-C81B1FD507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1087" y="3062664"/>
            <a:ext cx="732672" cy="7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FFFDDA0E-36F5-5869-CF6B-62BF7FE9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288"/>
            <a:ext cx="12192000" cy="39056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1FCDF9-A638-E20C-CEE9-861CD6B8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89" y="5487273"/>
            <a:ext cx="1000812" cy="109315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524D33-C556-9788-59C1-14DE931B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86" y="5536135"/>
            <a:ext cx="1707180" cy="106418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5DEB569-3F27-682E-1015-1F9104CC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36" y="5433694"/>
            <a:ext cx="1707180" cy="116190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36EFC2-995C-CDE1-57F4-216A21E5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26"/>
          <a:stretch/>
        </p:blipFill>
        <p:spPr>
          <a:xfrm>
            <a:off x="9248601" y="5680773"/>
            <a:ext cx="1707180" cy="899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D2DAE-610B-E46D-2BF4-6FDA1E0E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tin University | Study Options">
            <a:extLst>
              <a:ext uri="{FF2B5EF4-FFF2-40B4-BE49-F238E27FC236}">
                <a16:creationId xmlns:a16="http://schemas.microsoft.com/office/drawing/2014/main" id="{8132E3BE-6F89-68C0-3184-15E31913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8039" b="33534"/>
          <a:stretch/>
        </p:blipFill>
        <p:spPr bwMode="auto">
          <a:xfrm>
            <a:off x="7892716" y="330792"/>
            <a:ext cx="4028126" cy="7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EE5E5-8218-B215-F914-637E3350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449" y="1051732"/>
            <a:ext cx="11133551" cy="1288538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Acknowledgements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F7C3B98-0692-D87E-AB6D-4715B47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0508" y="2462490"/>
            <a:ext cx="7160333" cy="2216626"/>
          </a:xfrm>
        </p:spPr>
        <p:txBody>
          <a:bodyPr numCol="2">
            <a:normAutofit fontScale="77500" lnSpcReduction="20000"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Dr Saumya Shekhar Jamuar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Dr Tele Tan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Dr Lim Weng </a:t>
            </a:r>
            <a:r>
              <a:rPr lang="en-AU" sz="2100" dirty="0" err="1">
                <a:solidFill>
                  <a:schemeClr val="bg1"/>
                </a:solidFill>
              </a:rPr>
              <a:t>Khong</a:t>
            </a:r>
            <a:endParaRPr lang="en-AU" sz="21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Charis Lim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Siti </a:t>
            </a:r>
            <a:r>
              <a:rPr lang="en-AU" sz="2100" dirty="0" err="1">
                <a:solidFill>
                  <a:schemeClr val="bg1"/>
                </a:solidFill>
              </a:rPr>
              <a:t>Na’ilah</a:t>
            </a:r>
            <a:r>
              <a:rPr lang="en-AU" sz="2100" dirty="0">
                <a:solidFill>
                  <a:schemeClr val="bg1"/>
                </a:solidFill>
              </a:rPr>
              <a:t> </a:t>
            </a:r>
            <a:r>
              <a:rPr lang="en-AU" sz="2100" dirty="0" err="1">
                <a:solidFill>
                  <a:schemeClr val="bg1"/>
                </a:solidFill>
              </a:rPr>
              <a:t>Binte</a:t>
            </a:r>
            <a:r>
              <a:rPr lang="en-AU" sz="2100" dirty="0">
                <a:solidFill>
                  <a:schemeClr val="bg1"/>
                </a:solidFill>
              </a:rPr>
              <a:t> </a:t>
            </a:r>
            <a:r>
              <a:rPr lang="en-AU" sz="2100" dirty="0" err="1">
                <a:solidFill>
                  <a:schemeClr val="bg1"/>
                </a:solidFill>
              </a:rPr>
              <a:t>Rahmat</a:t>
            </a:r>
            <a:endParaRPr lang="en-AU" sz="21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Ms Simone Ng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Funding Source: Takeda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Dr Richard Palmer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Ms Sylvia Kam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Ms Lim </a:t>
            </a:r>
            <a:r>
              <a:rPr lang="en-AU" sz="2100" dirty="0" err="1">
                <a:solidFill>
                  <a:schemeClr val="bg1"/>
                </a:solidFill>
              </a:rPr>
              <a:t>Jiin</a:t>
            </a:r>
            <a:r>
              <a:rPr lang="en-AU" sz="2100" dirty="0">
                <a:solidFill>
                  <a:schemeClr val="bg1"/>
                </a:solidFill>
              </a:rPr>
              <a:t> Ying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Ms Jasmine Goh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Dr Sonia Davila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Ms Yasmin </a:t>
            </a:r>
            <a:r>
              <a:rPr lang="en-AU" sz="2100" dirty="0" err="1">
                <a:solidFill>
                  <a:schemeClr val="bg1"/>
                </a:solidFill>
              </a:rPr>
              <a:t>Bysltra</a:t>
            </a:r>
            <a:endParaRPr lang="en-AU" sz="21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AU" sz="2100" dirty="0">
                <a:solidFill>
                  <a:schemeClr val="bg1"/>
                </a:solidFill>
              </a:rPr>
              <a:t>Cheri Chan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AU" sz="7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B8922-0149-AC2C-E175-9101E4A11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53" y="2039427"/>
            <a:ext cx="2655347" cy="2655347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4B34723-B9FD-CC1E-4FF1-B802CCE55011}"/>
              </a:ext>
            </a:extLst>
          </p:cNvPr>
          <p:cNvSpPr txBox="1">
            <a:spLocks/>
          </p:cNvSpPr>
          <p:nvPr/>
        </p:nvSpPr>
        <p:spPr>
          <a:xfrm>
            <a:off x="8329903" y="2462488"/>
            <a:ext cx="3260544" cy="22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800" dirty="0">
              <a:solidFill>
                <a:schemeClr val="bg1"/>
              </a:solidFill>
            </a:endParaRPr>
          </a:p>
          <a:p>
            <a:pPr algn="l"/>
            <a:endParaRPr lang="en-AU" sz="18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49AD-B086-3512-600E-C505B43B85BE}"/>
              </a:ext>
            </a:extLst>
          </p:cNvPr>
          <p:cNvSpPr txBox="1">
            <a:spLocks/>
          </p:cNvSpPr>
          <p:nvPr/>
        </p:nvSpPr>
        <p:spPr>
          <a:xfrm>
            <a:off x="4802940" y="4630271"/>
            <a:ext cx="6511608" cy="44666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1882-C9C7-D418-BE51-BE46F7382D87}"/>
              </a:ext>
            </a:extLst>
          </p:cNvPr>
          <p:cNvSpPr txBox="1"/>
          <p:nvPr/>
        </p:nvSpPr>
        <p:spPr>
          <a:xfrm>
            <a:off x="10252740" y="-14299"/>
            <a:ext cx="188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CIRB 2021/2419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97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FFFDDA0E-36F5-5869-CF6B-62BF7FE9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288"/>
            <a:ext cx="12192000" cy="39056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1FCDF9-A638-E20C-CEE9-861CD6B8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89" y="5487273"/>
            <a:ext cx="1000812" cy="109315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524D33-C556-9788-59C1-14DE931B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86" y="5536135"/>
            <a:ext cx="1707180" cy="106418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5DEB569-3F27-682E-1015-1F9104CC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36" y="5433694"/>
            <a:ext cx="1707180" cy="116190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36EFC2-995C-CDE1-57F4-216A21E5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26"/>
          <a:stretch/>
        </p:blipFill>
        <p:spPr>
          <a:xfrm>
            <a:off x="9248601" y="5680773"/>
            <a:ext cx="1707180" cy="899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D2DAE-610B-E46D-2BF4-6FDA1E0E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tin University | Study Options">
            <a:extLst>
              <a:ext uri="{FF2B5EF4-FFF2-40B4-BE49-F238E27FC236}">
                <a16:creationId xmlns:a16="http://schemas.microsoft.com/office/drawing/2014/main" id="{8132E3BE-6F89-68C0-3184-15E31913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8039" b="33534"/>
          <a:stretch/>
        </p:blipFill>
        <p:spPr bwMode="auto">
          <a:xfrm>
            <a:off x="7892716" y="330792"/>
            <a:ext cx="4028126" cy="7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EE5E5-8218-B215-F914-637E3350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896" y="2227729"/>
            <a:ext cx="11133551" cy="1288538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B8922-0149-AC2C-E175-9101E4A11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53" y="2039427"/>
            <a:ext cx="2655347" cy="2655347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4B34723-B9FD-CC1E-4FF1-B802CCE55011}"/>
              </a:ext>
            </a:extLst>
          </p:cNvPr>
          <p:cNvSpPr txBox="1">
            <a:spLocks/>
          </p:cNvSpPr>
          <p:nvPr/>
        </p:nvSpPr>
        <p:spPr>
          <a:xfrm>
            <a:off x="8329903" y="2462488"/>
            <a:ext cx="3260544" cy="22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800" dirty="0">
              <a:solidFill>
                <a:schemeClr val="bg1"/>
              </a:solidFill>
            </a:endParaRPr>
          </a:p>
          <a:p>
            <a:pPr algn="l"/>
            <a:endParaRPr lang="en-AU" sz="1800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DA49AD-B086-3512-600E-C505B43B85BE}"/>
              </a:ext>
            </a:extLst>
          </p:cNvPr>
          <p:cNvSpPr txBox="1">
            <a:spLocks/>
          </p:cNvSpPr>
          <p:nvPr/>
        </p:nvSpPr>
        <p:spPr>
          <a:xfrm>
            <a:off x="4802940" y="4630271"/>
            <a:ext cx="6511608" cy="446663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2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99FDB7-1FAA-9592-FDFC-FE5FAC1EF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039426"/>
            <a:ext cx="2655347" cy="26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1198-C9AB-72A8-8474-1F2088C1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8F63-2814-AA5E-6525-F732476F5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Rare diseases is a disease that affects a small population less than 1 in 2000. </a:t>
            </a:r>
          </a:p>
          <a:p>
            <a:r>
              <a:rPr lang="en-AU" dirty="0"/>
              <a:t>Osteogenesis Imperfecta (OI) </a:t>
            </a:r>
          </a:p>
          <a:p>
            <a:pPr lvl="1"/>
            <a:r>
              <a:rPr lang="en-AU" dirty="0"/>
              <a:t>Rare Disease</a:t>
            </a:r>
          </a:p>
          <a:p>
            <a:pPr lvl="1"/>
            <a:r>
              <a:rPr lang="en-AU" dirty="0"/>
              <a:t>Affects Bone strength and structure </a:t>
            </a:r>
          </a:p>
          <a:p>
            <a:pPr lvl="1"/>
            <a:r>
              <a:rPr lang="en-AU" dirty="0"/>
              <a:t>Resulting in frequent fractures, chronic pain, and deformities</a:t>
            </a:r>
          </a:p>
          <a:p>
            <a:pPr lvl="1"/>
            <a:r>
              <a:rPr lang="en-AU" dirty="0"/>
              <a:t>Spectrum of Mild and Severe 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747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FFFDDA0E-36F5-5869-CF6B-62BF7FE9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288"/>
            <a:ext cx="12192000" cy="3905628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C41FCDF9-A638-E20C-CEE9-861CD6B8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89" y="5487273"/>
            <a:ext cx="1000812" cy="1093156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5524D33-C556-9788-59C1-14DE931B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86" y="5536135"/>
            <a:ext cx="1707180" cy="106418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5DEB569-3F27-682E-1015-1F9104CC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36" y="5433694"/>
            <a:ext cx="1707180" cy="116190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E36EFC2-995C-CDE1-57F4-216A21E51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626"/>
          <a:stretch/>
        </p:blipFill>
        <p:spPr>
          <a:xfrm>
            <a:off x="9248601" y="5680773"/>
            <a:ext cx="1707180" cy="899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D2DAE-610B-E46D-2BF4-6FDA1E0E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tin University | Study Options">
            <a:extLst>
              <a:ext uri="{FF2B5EF4-FFF2-40B4-BE49-F238E27FC236}">
                <a16:creationId xmlns:a16="http://schemas.microsoft.com/office/drawing/2014/main" id="{8132E3BE-6F89-68C0-3184-15E31913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32361" r="8039" b="33534"/>
          <a:stretch/>
        </p:blipFill>
        <p:spPr bwMode="auto">
          <a:xfrm>
            <a:off x="7892716" y="330792"/>
            <a:ext cx="4028126" cy="7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0EE5E5-8218-B215-F914-637E3350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2680"/>
            <a:ext cx="9144000" cy="2387600"/>
          </a:xfrm>
        </p:spPr>
        <p:txBody>
          <a:bodyPr>
            <a:normAutofit/>
          </a:bodyPr>
          <a:lstStyle/>
          <a:p>
            <a:r>
              <a:rPr lang="en-AU" sz="44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Thank You!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F7C3B98-0692-D87E-AB6D-4715B47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0968"/>
            <a:ext cx="9144000" cy="1655762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Dev Patel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1667A-B69D-FD11-F786-D57FB8FEA0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53" y="2039427"/>
            <a:ext cx="2655347" cy="26553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864952-B225-0D99-2598-B4045D0955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2039426"/>
            <a:ext cx="2655347" cy="26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E072-91E2-E98C-E88D-DB96222B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 </a:t>
            </a:r>
            <a:r>
              <a:rPr lang="en-AU" sz="2000" dirty="0"/>
              <a:t>–</a:t>
            </a:r>
            <a:r>
              <a:rPr lang="en-AU" dirty="0"/>
              <a:t> </a:t>
            </a:r>
            <a:r>
              <a:rPr lang="en-AU" sz="2000" dirty="0"/>
              <a:t>Osteogenesis Imperfecta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2B49-1E3F-DCC9-FFEE-8E02DA33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OI Patient Odyssey</a:t>
            </a:r>
          </a:p>
          <a:p>
            <a:pPr lvl="1"/>
            <a:r>
              <a:rPr lang="en-AU" dirty="0"/>
              <a:t>Multiple healthcare providers </a:t>
            </a:r>
          </a:p>
          <a:p>
            <a:pPr lvl="1"/>
            <a:r>
              <a:rPr lang="en-AU" dirty="0"/>
              <a:t>Imaging and genetic testing </a:t>
            </a:r>
          </a:p>
          <a:p>
            <a:pPr lvl="1"/>
            <a:r>
              <a:rPr lang="en-AU" dirty="0"/>
              <a:t>No clear answers </a:t>
            </a:r>
          </a:p>
          <a:p>
            <a:pPr lvl="1"/>
            <a:r>
              <a:rPr lang="en-AU" dirty="0"/>
              <a:t>Stigma and affect of schooling </a:t>
            </a:r>
          </a:p>
          <a:p>
            <a:pPr lvl="1"/>
            <a:r>
              <a:rPr lang="en-AU" dirty="0"/>
              <a:t>Delays in Diagnosis </a:t>
            </a:r>
          </a:p>
          <a:p>
            <a:pPr lvl="2"/>
            <a:r>
              <a:rPr lang="en-AU" dirty="0"/>
              <a:t>Lack of awareness or expertise among healthcare professional </a:t>
            </a:r>
          </a:p>
          <a:p>
            <a:pPr lvl="1"/>
            <a:r>
              <a:rPr lang="en-AU" dirty="0"/>
              <a:t>Financial and Resource Burden on Both the healthcare providers and Family </a:t>
            </a:r>
          </a:p>
          <a:p>
            <a:r>
              <a:rPr lang="en-AU" dirty="0"/>
              <a:t>Severe cases may be identified early </a:t>
            </a:r>
          </a:p>
          <a:p>
            <a:r>
              <a:rPr lang="en-AU" dirty="0"/>
              <a:t>Milder ones can go undiagnosed until they have had fractures 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002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78B4-F730-AE0F-2F3E-01A7D8F0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1B99-0FF8-B9C2-CA72-EB899694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1709573"/>
            <a:ext cx="8894383" cy="4351338"/>
          </a:xfrm>
        </p:spPr>
        <p:txBody>
          <a:bodyPr>
            <a:normAutofit/>
          </a:bodyPr>
          <a:lstStyle/>
          <a:p>
            <a:r>
              <a:rPr lang="en-AU" dirty="0"/>
              <a:t>Osteogenesis Imperfecta </a:t>
            </a:r>
          </a:p>
          <a:p>
            <a:pPr lvl="1"/>
            <a:r>
              <a:rPr lang="en-AU" dirty="0"/>
              <a:t>Sclera – the outer layer of the eye. </a:t>
            </a:r>
          </a:p>
          <a:p>
            <a:pPr lvl="1"/>
            <a:r>
              <a:rPr lang="en-AU" dirty="0"/>
              <a:t>Blue or Greyish-Blue colour of sclera</a:t>
            </a:r>
          </a:p>
          <a:p>
            <a:r>
              <a:rPr lang="en-AU" dirty="0"/>
              <a:t> Our Non-Invasive framework harnessing the Power Of AI </a:t>
            </a:r>
          </a:p>
          <a:p>
            <a:pPr lvl="1"/>
            <a:r>
              <a:rPr lang="en-AU" dirty="0"/>
              <a:t>Face to Sclera's prediction </a:t>
            </a:r>
          </a:p>
          <a:p>
            <a:pPr lvl="1"/>
            <a:r>
              <a:rPr lang="en-AU" dirty="0"/>
              <a:t>Through colour and texture of Sclera </a:t>
            </a:r>
          </a:p>
          <a:p>
            <a:pPr lvl="1"/>
            <a:r>
              <a:rPr lang="en-AU" dirty="0"/>
              <a:t>Increases Efficiency in Providing Diagnosis </a:t>
            </a:r>
          </a:p>
          <a:p>
            <a:pPr lvl="1"/>
            <a:r>
              <a:rPr lang="en-AU" dirty="0"/>
              <a:t>Versatile for detecting other conditions</a:t>
            </a:r>
          </a:p>
          <a:p>
            <a:r>
              <a:rPr lang="en-AU" dirty="0"/>
              <a:t>Assumption:</a:t>
            </a:r>
          </a:p>
          <a:p>
            <a:pPr lvl="1"/>
            <a:r>
              <a:rPr lang="en-AU" dirty="0"/>
              <a:t>Larger Dataset can be acquired later 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2050" name="Picture 2" descr="Color Of Your Sclera Is A Cue For Your Health, Attractiveness And Age - Eye  Bulletin">
            <a:extLst>
              <a:ext uri="{FF2B5EF4-FFF2-40B4-BE49-F238E27FC236}">
                <a16:creationId xmlns:a16="http://schemas.microsoft.com/office/drawing/2014/main" id="{8B1B313E-34F5-B81E-9C3D-28E17F7B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98" y="3457221"/>
            <a:ext cx="3123224" cy="22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2D8647-A27C-3C0F-7939-A76AD2054F8F}"/>
              </a:ext>
            </a:extLst>
          </p:cNvPr>
          <p:cNvSpPr txBox="1"/>
          <p:nvPr/>
        </p:nvSpPr>
        <p:spPr>
          <a:xfrm>
            <a:off x="8022997" y="5712373"/>
            <a:ext cx="196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Credit: </a:t>
            </a:r>
            <a:r>
              <a:rPr lang="en-AU" dirty="0">
                <a:hlinkClick r:id="rId3"/>
              </a:rPr>
              <a:t>Eye Bulletin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49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B84A-1FBB-38EF-B7D5-E2FAFAD2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Region of Interest Extraction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C2B0-A795-EE10-01B6-F83C31AA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350" y="4479541"/>
            <a:ext cx="1919800" cy="76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AF8DFA-675F-BBF9-B6EA-9CCF127C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351" y="2100358"/>
            <a:ext cx="1919800" cy="767920"/>
          </a:xfrm>
          <a:prstGeom prst="rect">
            <a:avLst/>
          </a:prstGeom>
        </p:spPr>
      </p:pic>
      <p:pic>
        <p:nvPicPr>
          <p:cNvPr id="9" name="Picture 2" descr="Computer Vision Using OpenCV - Analytics Vidhya">
            <a:extLst>
              <a:ext uri="{FF2B5EF4-FFF2-40B4-BE49-F238E27FC236}">
                <a16:creationId xmlns:a16="http://schemas.microsoft.com/office/drawing/2014/main" id="{9B686C1C-CA90-98ED-A4B3-440EC4DAE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05" y="3179913"/>
            <a:ext cx="1204078" cy="10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9AAFD5-EA88-86D5-B655-A8FBFC96091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587898" y="3711621"/>
            <a:ext cx="877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55035DD-BDAF-6FBB-EE50-B0F6B577FEDB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5669583" y="2868278"/>
            <a:ext cx="642668" cy="843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48596B6-671E-C488-4B65-25C2629B77D5}"/>
              </a:ext>
            </a:extLst>
          </p:cNvPr>
          <p:cNvCxnSpPr>
            <a:stCxn id="9" idx="3"/>
            <a:endCxn id="7" idx="0"/>
          </p:cNvCxnSpPr>
          <p:nvPr/>
        </p:nvCxnSpPr>
        <p:spPr>
          <a:xfrm>
            <a:off x="5669583" y="3711621"/>
            <a:ext cx="642667" cy="767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Package dlib version 1.1.0 - DUB - The D package registry">
            <a:extLst>
              <a:ext uri="{FF2B5EF4-FFF2-40B4-BE49-F238E27FC236}">
                <a16:creationId xmlns:a16="http://schemas.microsoft.com/office/drawing/2014/main" id="{6DE17BE5-297D-7DBF-DAB5-1B1C3C28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73" y="4254184"/>
            <a:ext cx="767920" cy="76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ABBCD9-77BA-1B9E-1396-EAE8D5B98190}"/>
              </a:ext>
            </a:extLst>
          </p:cNvPr>
          <p:cNvSpPr txBox="1">
            <a:spLocks/>
          </p:cNvSpPr>
          <p:nvPr/>
        </p:nvSpPr>
        <p:spPr>
          <a:xfrm>
            <a:off x="7315200" y="1809100"/>
            <a:ext cx="4038600" cy="3796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pPr marL="0" indent="0">
              <a:buNone/>
            </a:pPr>
            <a:r>
              <a:rPr lang="en-AU" dirty="0"/>
              <a:t>	Two Strategies</a:t>
            </a:r>
          </a:p>
          <a:p>
            <a:pPr lvl="1"/>
            <a:r>
              <a:rPr lang="en-AU" dirty="0"/>
              <a:t>OpenCV + Dlib through their face and landmark detection for KKH images</a:t>
            </a:r>
          </a:p>
          <a:p>
            <a:pPr lvl="1"/>
            <a:r>
              <a:rPr lang="en-AU" dirty="0"/>
              <a:t>OpenCV’s bounding box method is for non-standardised images. </a:t>
            </a:r>
          </a:p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41CAC-6204-ACB9-E4BA-37103D7C6FDD}"/>
              </a:ext>
            </a:extLst>
          </p:cNvPr>
          <p:cNvSpPr txBox="1"/>
          <p:nvPr/>
        </p:nvSpPr>
        <p:spPr>
          <a:xfrm>
            <a:off x="5541654" y="1754334"/>
            <a:ext cx="15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Right Eye Crop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6119C-4E70-4C89-2181-C1218A0BAA7E}"/>
              </a:ext>
            </a:extLst>
          </p:cNvPr>
          <p:cNvSpPr txBox="1"/>
          <p:nvPr/>
        </p:nvSpPr>
        <p:spPr>
          <a:xfrm>
            <a:off x="5604139" y="5250101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Left Eye Crop</a:t>
            </a:r>
          </a:p>
        </p:txBody>
      </p:sp>
      <p:pic>
        <p:nvPicPr>
          <p:cNvPr id="19" name="Picture 18" descr="A person with green eyes&#10;&#10;Description automatically generated with medium confidence">
            <a:extLst>
              <a:ext uri="{FF2B5EF4-FFF2-40B4-BE49-F238E27FC236}">
                <a16:creationId xmlns:a16="http://schemas.microsoft.com/office/drawing/2014/main" id="{BD17A180-0F0E-7A06-D4CA-2DE5A6775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1" y="1754334"/>
            <a:ext cx="2822469" cy="38103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904B6-A291-2609-7647-B303BDFCD8A2}"/>
              </a:ext>
            </a:extLst>
          </p:cNvPr>
          <p:cNvSpPr txBox="1"/>
          <p:nvPr/>
        </p:nvSpPr>
        <p:spPr>
          <a:xfrm>
            <a:off x="833841" y="5605461"/>
            <a:ext cx="320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Credit: </a:t>
            </a:r>
            <a:r>
              <a:rPr lang="en-AU" dirty="0">
                <a:hlinkClick r:id="rId7"/>
              </a:rPr>
              <a:t>Review of Optometry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247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94D5-3C2F-BEC2-D939-708DA416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Annotation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4F2C-B9B1-7523-C124-1021A745C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709574"/>
            <a:ext cx="10515600" cy="2958680"/>
          </a:xfrm>
        </p:spPr>
        <p:txBody>
          <a:bodyPr>
            <a:normAutofit/>
          </a:bodyPr>
          <a:lstStyle/>
          <a:p>
            <a:r>
              <a:rPr lang="en-AU" sz="2300" dirty="0"/>
              <a:t>Image Selection </a:t>
            </a:r>
          </a:p>
          <a:p>
            <a:pPr lvl="1"/>
            <a:r>
              <a:rPr lang="en-AU" sz="2300" dirty="0"/>
              <a:t>Standardised Image – size &amp; type </a:t>
            </a:r>
          </a:p>
          <a:p>
            <a:pPr lvl="1"/>
            <a:r>
              <a:rPr lang="en-AU" sz="2300" dirty="0"/>
              <a:t>Eliminate bias – i.e., have different skin colours &amp; shape </a:t>
            </a:r>
          </a:p>
          <a:p>
            <a:r>
              <a:rPr lang="en-AU" sz="2300" dirty="0"/>
              <a:t>Annotation should be done by an expert </a:t>
            </a:r>
          </a:p>
          <a:p>
            <a:r>
              <a:rPr lang="en-AU" sz="2300" dirty="0"/>
              <a:t>Total of 190 images ( 7 Jaundice and 10 Osteogenesis Imperfecta)</a:t>
            </a:r>
            <a:endParaRPr lang="en-AU" dirty="0"/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2D4DF-06B9-2C07-FFC8-135509D0E6C6}"/>
              </a:ext>
            </a:extLst>
          </p:cNvPr>
          <p:cNvSpPr txBox="1"/>
          <p:nvPr/>
        </p:nvSpPr>
        <p:spPr>
          <a:xfrm>
            <a:off x="840079" y="5244363"/>
            <a:ext cx="19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Bahnschrift SemiLight Condensed" panose="020B0502040204020203" pitchFamily="34" charset="0"/>
              </a:rPr>
              <a:t>Eye Crop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A8AA1-A60E-65FB-5251-FEB50A3C9C34}"/>
              </a:ext>
            </a:extLst>
          </p:cNvPr>
          <p:cNvSpPr txBox="1"/>
          <p:nvPr/>
        </p:nvSpPr>
        <p:spPr>
          <a:xfrm>
            <a:off x="5145660" y="5251366"/>
            <a:ext cx="19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Bahnschrift SemiLight Condensed" panose="020B0502040204020203" pitchFamily="34" charset="0"/>
              </a:rPr>
              <a:t>Annotation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D81D7-1B6D-BDCD-09F7-01DFE8FD608A}"/>
              </a:ext>
            </a:extLst>
          </p:cNvPr>
          <p:cNvSpPr txBox="1"/>
          <p:nvPr/>
        </p:nvSpPr>
        <p:spPr>
          <a:xfrm>
            <a:off x="9433995" y="5238096"/>
            <a:ext cx="19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Bahnschrift SemiLight Condensed" panose="020B0502040204020203" pitchFamily="34" charset="0"/>
              </a:rPr>
              <a:t>Ground Truth</a:t>
            </a:r>
          </a:p>
        </p:txBody>
      </p:sp>
      <p:pic>
        <p:nvPicPr>
          <p:cNvPr id="4" name="Picture 3" descr="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2D02CC52-8FE3-DED9-1AD2-803D2212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4475253"/>
            <a:ext cx="1940283" cy="77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2D1C3-9BEF-754A-F664-FCDB790E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10" y="4472714"/>
            <a:ext cx="1954253" cy="781190"/>
          </a:xfrm>
          <a:prstGeom prst="rect">
            <a:avLst/>
          </a:prstGeom>
        </p:spPr>
      </p:pic>
      <p:pic>
        <p:nvPicPr>
          <p:cNvPr id="13" name="Picture 12" descr="A picture containing text, clipart, gear&#10;&#10;Description automatically generated">
            <a:extLst>
              <a:ext uri="{FF2B5EF4-FFF2-40B4-BE49-F238E27FC236}">
                <a16:creationId xmlns:a16="http://schemas.microsoft.com/office/drawing/2014/main" id="{243215E4-40CB-227A-4B3B-AE826127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10" y="4472714"/>
            <a:ext cx="1940285" cy="7761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A6283-4DE0-55A0-38EC-8478F450F473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2778479" y="4863309"/>
            <a:ext cx="2350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5DC0B3-4A23-6F25-D89B-2BB01990ADE5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7083363" y="4860771"/>
            <a:ext cx="2330147" cy="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D61B-E9D2-FB40-4DF1-B12E5926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Sclera Extraction</a:t>
            </a:r>
          </a:p>
        </p:txBody>
      </p:sp>
      <p:pic>
        <p:nvPicPr>
          <p:cNvPr id="4" name="Picture 3" descr="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A0906E48-8C77-B8B7-1B4E-5F822FFA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6137"/>
            <a:ext cx="2368773" cy="94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B7A9E-61FD-C8DB-8C7B-89C0838B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62" y="3653887"/>
            <a:ext cx="2363224" cy="945290"/>
          </a:xfrm>
          <a:prstGeom prst="rect">
            <a:avLst/>
          </a:prstGeom>
        </p:spPr>
      </p:pic>
      <p:pic>
        <p:nvPicPr>
          <p:cNvPr id="6" name="Picture 5" descr="A picture containing text, clipart, gear&#10;&#10;Description automatically generated">
            <a:extLst>
              <a:ext uri="{FF2B5EF4-FFF2-40B4-BE49-F238E27FC236}">
                <a16:creationId xmlns:a16="http://schemas.microsoft.com/office/drawing/2014/main" id="{03BC8A89-2887-EE05-8A02-20BF2AF3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62" y="2418944"/>
            <a:ext cx="2368773" cy="94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8B8C6-B6CB-BBAA-650A-BB2CE9241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53" y="2460608"/>
            <a:ext cx="3800894" cy="21385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8B308-C32E-5193-06EC-63E22822A01E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206973" y="3529892"/>
            <a:ext cx="9885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77227A0-A61B-1468-F861-1814190A7623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7996447" y="3529893"/>
            <a:ext cx="820415" cy="596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01DDA0D-22AC-E672-5E03-49A98F9E2E3B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7996447" y="2892699"/>
            <a:ext cx="820415" cy="6371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5B7D064-FD24-A197-DF5B-34DCCB0E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2873"/>
            <a:ext cx="4883874" cy="2080002"/>
          </a:xfrm>
        </p:spPr>
        <p:txBody>
          <a:bodyPr>
            <a:normAutofit/>
          </a:bodyPr>
          <a:lstStyle/>
          <a:p>
            <a:r>
              <a:rPr lang="en-AU" sz="2000" dirty="0"/>
              <a:t>Uses </a:t>
            </a:r>
            <a:r>
              <a:rPr lang="en-AU" sz="2000" dirty="0" err="1"/>
              <a:t>UNet</a:t>
            </a:r>
            <a:r>
              <a:rPr lang="en-AU" sz="2000" dirty="0"/>
              <a:t> </a:t>
            </a:r>
          </a:p>
          <a:p>
            <a:r>
              <a:rPr lang="en-AU" sz="2000" dirty="0"/>
              <a:t>Segmentation Network </a:t>
            </a:r>
          </a:p>
          <a:p>
            <a:r>
              <a:rPr lang="en-AU" sz="2000" dirty="0"/>
              <a:t>Accuracy of 88%</a:t>
            </a:r>
          </a:p>
          <a:p>
            <a:r>
              <a:rPr lang="en-AU" sz="2000" dirty="0"/>
              <a:t>Batch size: 19 </a:t>
            </a:r>
          </a:p>
          <a:p>
            <a:r>
              <a:rPr lang="en-AU" sz="2000" dirty="0"/>
              <a:t>Train: 80% &amp; Validation: 20%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1C04B-4602-3443-B841-1888EC1237CF}"/>
              </a:ext>
            </a:extLst>
          </p:cNvPr>
          <p:cNvSpPr txBox="1"/>
          <p:nvPr/>
        </p:nvSpPr>
        <p:spPr>
          <a:xfrm>
            <a:off x="8816862" y="20201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AC4D1B-48DF-5578-6D6F-E5DB05B02469}"/>
              </a:ext>
            </a:extLst>
          </p:cNvPr>
          <p:cNvSpPr txBox="1"/>
          <p:nvPr/>
        </p:nvSpPr>
        <p:spPr>
          <a:xfrm>
            <a:off x="8738035" y="4599177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226881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D61B-E9D2-FB40-4DF1-B12E5926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Sclera Extraction</a:t>
            </a:r>
          </a:p>
        </p:txBody>
      </p:sp>
      <p:pic>
        <p:nvPicPr>
          <p:cNvPr id="4" name="Picture 3" descr="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A0906E48-8C77-B8B7-1B4E-5F822FFA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3670"/>
            <a:ext cx="2368773" cy="94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B7A9E-61FD-C8DB-8C7B-89C0838B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57" y="2684948"/>
            <a:ext cx="2363224" cy="945290"/>
          </a:xfrm>
          <a:prstGeom prst="rect">
            <a:avLst/>
          </a:prstGeom>
        </p:spPr>
      </p:pic>
      <p:pic>
        <p:nvPicPr>
          <p:cNvPr id="6" name="Picture 5" descr="A picture containing text, clipart, gear&#10;&#10;Description automatically generated">
            <a:extLst>
              <a:ext uri="{FF2B5EF4-FFF2-40B4-BE49-F238E27FC236}">
                <a16:creationId xmlns:a16="http://schemas.microsoft.com/office/drawing/2014/main" id="{03BC8A89-2887-EE05-8A02-20BF2AF3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08" y="1542969"/>
            <a:ext cx="2368773" cy="94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8B8C6-B6CB-BBAA-650A-BB2CE9241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730" y="1491669"/>
            <a:ext cx="3800894" cy="21385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8B308-C32E-5193-06EC-63E22822A01E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206973" y="2537425"/>
            <a:ext cx="1040757" cy="2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77227A0-A61B-1468-F861-1814190A7623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8048624" y="2560954"/>
            <a:ext cx="787433" cy="596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01DDA0D-22AC-E672-5E03-49A98F9E2E3B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8048624" y="2016724"/>
            <a:ext cx="781884" cy="544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186AC837-4EC3-A0C1-4CF8-D4560E893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13" y="3809273"/>
            <a:ext cx="2368773" cy="947509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359714-A85A-4796-1BAD-D6E46FD7D96C}"/>
              </a:ext>
            </a:extLst>
          </p:cNvPr>
          <p:cNvCxnSpPr>
            <a:stCxn id="5" idx="2"/>
            <a:endCxn id="16" idx="3"/>
          </p:cNvCxnSpPr>
          <p:nvPr/>
        </p:nvCxnSpPr>
        <p:spPr>
          <a:xfrm rot="5400000">
            <a:off x="8322633" y="2587992"/>
            <a:ext cx="652790" cy="2737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42F5E3A-4D68-9652-57FF-B74D1B7543DF}"/>
              </a:ext>
            </a:extLst>
          </p:cNvPr>
          <p:cNvCxnSpPr>
            <a:stCxn id="4" idx="2"/>
            <a:endCxn id="16" idx="1"/>
          </p:cNvCxnSpPr>
          <p:nvPr/>
        </p:nvCxnSpPr>
        <p:spPr>
          <a:xfrm rot="16200000" flipH="1">
            <a:off x="2831176" y="2202590"/>
            <a:ext cx="1271849" cy="28890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F20062-3404-0F17-2B3A-5151DF29E53B}"/>
              </a:ext>
            </a:extLst>
          </p:cNvPr>
          <p:cNvSpPr txBox="1"/>
          <p:nvPr/>
        </p:nvSpPr>
        <p:spPr>
          <a:xfrm>
            <a:off x="1594570" y="4908068"/>
            <a:ext cx="9107214" cy="132343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dirty="0"/>
              <a:t>OpenCV to map and merge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dirty="0"/>
              <a:t>This completes the process of Sclera extraction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dirty="0"/>
              <a:t>Alternative: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dirty="0"/>
              <a:t>Use Canny Edge detector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000" dirty="0"/>
              <a:t>Colour thresholds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000" dirty="0"/>
              <a:t>Low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3792F1-EF33-1BCA-FC75-E5A6009D0093}"/>
              </a:ext>
            </a:extLst>
          </p:cNvPr>
          <p:cNvSpPr txBox="1"/>
          <p:nvPr/>
        </p:nvSpPr>
        <p:spPr>
          <a:xfrm>
            <a:off x="8439566" y="3630238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Predicted Mask</a:t>
            </a:r>
          </a:p>
        </p:txBody>
      </p:sp>
    </p:spTree>
    <p:extLst>
      <p:ext uri="{BB962C8B-B14F-4D97-AF65-F5344CB8AC3E}">
        <p14:creationId xmlns:p14="http://schemas.microsoft.com/office/powerpoint/2010/main" val="372985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A53D-7FCB-1545-06F8-3AF9B49D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Of Colours in Sclera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185AC1-A965-225F-B7B0-BD515EF29145}"/>
              </a:ext>
            </a:extLst>
          </p:cNvPr>
          <p:cNvSpPr txBox="1">
            <a:spLocks/>
          </p:cNvSpPr>
          <p:nvPr/>
        </p:nvSpPr>
        <p:spPr>
          <a:xfrm>
            <a:off x="299465" y="3692501"/>
            <a:ext cx="5058598" cy="24596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Contrast Normalisation</a:t>
            </a:r>
          </a:p>
          <a:p>
            <a:pPr lvl="1"/>
            <a:r>
              <a:rPr lang="en-AU" dirty="0"/>
              <a:t>64 Bins for histogram</a:t>
            </a:r>
          </a:p>
          <a:p>
            <a:pPr lvl="1"/>
            <a:r>
              <a:rPr lang="en-AU" dirty="0"/>
              <a:t>Y values represents the frequency in portions</a:t>
            </a:r>
          </a:p>
          <a:p>
            <a:pPr lvl="1"/>
            <a:r>
              <a:rPr lang="en-AU" dirty="0"/>
              <a:t>3 Channels   </a:t>
            </a:r>
          </a:p>
          <a:p>
            <a:pPr lvl="1"/>
            <a:r>
              <a:rPr lang="en-AU" dirty="0"/>
              <a:t>Flattened to produce feature vector of size 192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6C7D2-89A3-0237-885D-62532DB6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690688"/>
            <a:ext cx="5534025" cy="4095750"/>
          </a:xfrm>
          <a:prstGeom prst="rect">
            <a:avLst/>
          </a:prstGeom>
        </p:spPr>
      </p:pic>
      <p:pic>
        <p:nvPicPr>
          <p:cNvPr id="8" name="Picture 7" descr="A picture containing mollusk, invertebrate&#10;&#10;Description automatically generated">
            <a:extLst>
              <a:ext uri="{FF2B5EF4-FFF2-40B4-BE49-F238E27FC236}">
                <a16:creationId xmlns:a16="http://schemas.microsoft.com/office/drawing/2014/main" id="{0C782B2F-C804-02BD-B410-DDA251A40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7275"/>
            <a:ext cx="4241743" cy="16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7CF26DE22CD4D8D3653CFF687F8AD" ma:contentTypeVersion="7" ma:contentTypeDescription="Create a new document." ma:contentTypeScope="" ma:versionID="1cf0064b72b3cb32c9134be6020f02e9">
  <xsd:schema xmlns:xsd="http://www.w3.org/2001/XMLSchema" xmlns:xs="http://www.w3.org/2001/XMLSchema" xmlns:p="http://schemas.microsoft.com/office/2006/metadata/properties" xmlns:ns3="73bc7752-c89e-4329-9879-30d12af57e51" xmlns:ns4="c40e37cc-5b80-4f8c-b451-b8583cd899f9" targetNamespace="http://schemas.microsoft.com/office/2006/metadata/properties" ma:root="true" ma:fieldsID="66e57bff38f50f8dca77e8ce2bb5042a" ns3:_="" ns4:_="">
    <xsd:import namespace="73bc7752-c89e-4329-9879-30d12af57e51"/>
    <xsd:import namespace="c40e37cc-5b80-4f8c-b451-b8583cd899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c7752-c89e-4329-9879-30d12af57e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e37cc-5b80-4f8c-b451-b8583cd899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3A22A6-0306-4A55-93A0-D8759667B3B7}">
  <ds:schemaRefs>
    <ds:schemaRef ds:uri="http://purl.org/dc/dcmitype/"/>
    <ds:schemaRef ds:uri="http://purl.org/dc/elements/1.1/"/>
    <ds:schemaRef ds:uri="http://schemas.microsoft.com/office/2006/metadata/properties"/>
    <ds:schemaRef ds:uri="73bc7752-c89e-4329-9879-30d12af57e51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40e37cc-5b80-4f8c-b451-b8583cd899f9"/>
  </ds:schemaRefs>
</ds:datastoreItem>
</file>

<file path=customXml/itemProps2.xml><?xml version="1.0" encoding="utf-8"?>
<ds:datastoreItem xmlns:ds="http://schemas.openxmlformats.org/officeDocument/2006/customXml" ds:itemID="{5595D2F5-45AA-482C-B296-20D084BEA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c7752-c89e-4329-9879-30d12af57e51"/>
    <ds:schemaRef ds:uri="c40e37cc-5b80-4f8c-b451-b8583cd899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C62742-9694-45FF-B48C-D49A9730D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3970</TotalTime>
  <Words>630</Words>
  <Application>Microsoft Office PowerPoint</Application>
  <PresentationFormat>Widescreen</PresentationFormat>
  <Paragraphs>150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Bahnschrift Condensed</vt:lpstr>
      <vt:lpstr>Bahnschrift SemiBold Condensed</vt:lpstr>
      <vt:lpstr>Bahnschrift SemiLight Condensed</vt:lpstr>
      <vt:lpstr>Calibri</vt:lpstr>
      <vt:lpstr>Calibri Light</vt:lpstr>
      <vt:lpstr>Wingdings</vt:lpstr>
      <vt:lpstr>Office Theme</vt:lpstr>
      <vt:lpstr>Texture-Patch based evaluation of skin and eye surfaces from 3D facial Images</vt:lpstr>
      <vt:lpstr>Introduction</vt:lpstr>
      <vt:lpstr>Problems – Osteogenesis Imperfecta </vt:lpstr>
      <vt:lpstr>Our Approach </vt:lpstr>
      <vt:lpstr>Region of Interest Extraction </vt:lpstr>
      <vt:lpstr>Data Annotation Process</vt:lpstr>
      <vt:lpstr>Sclera Extraction</vt:lpstr>
      <vt:lpstr>Sclera Extraction</vt:lpstr>
      <vt:lpstr>Histogram Of Colours in Sclera</vt:lpstr>
      <vt:lpstr>Classification of Typical and Atypical Sclera </vt:lpstr>
      <vt:lpstr>Demo Program</vt:lpstr>
      <vt:lpstr>Demo Program</vt:lpstr>
      <vt:lpstr>Results</vt:lpstr>
      <vt:lpstr>What about Skin Surface</vt:lpstr>
      <vt:lpstr>Further Consideration  </vt:lpstr>
      <vt:lpstr>Conclusion</vt:lpstr>
      <vt:lpstr>Code and Documentation</vt:lpstr>
      <vt:lpstr>Acknowledgements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Texture-Patch based evaluation of skin and eye surfaces from 3D facial Images</dc:title>
  <dc:creator>Dev Patel</dc:creator>
  <cp:lastModifiedBy>Dev Patel</cp:lastModifiedBy>
  <cp:revision>27</cp:revision>
  <dcterms:created xsi:type="dcterms:W3CDTF">2023-02-08T09:42:37Z</dcterms:created>
  <dcterms:modified xsi:type="dcterms:W3CDTF">2023-02-19T15:33:41Z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0x010100C657CF26DE22CD4D8D3653CFF687F8AD</vt:lpwstr>
  </property>
</Properties>
</file>